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326" r:id="rId2"/>
    <p:sldId id="258" r:id="rId3"/>
    <p:sldId id="259" r:id="rId4"/>
    <p:sldId id="261" r:id="rId5"/>
    <p:sldId id="262" r:id="rId6"/>
    <p:sldId id="263" r:id="rId7"/>
    <p:sldId id="264" r:id="rId8"/>
    <p:sldId id="268" r:id="rId9"/>
    <p:sldId id="269" r:id="rId10"/>
    <p:sldId id="270" r:id="rId11"/>
    <p:sldId id="327" r:id="rId12"/>
    <p:sldId id="276" r:id="rId13"/>
    <p:sldId id="277" r:id="rId14"/>
    <p:sldId id="278" r:id="rId15"/>
    <p:sldId id="279" r:id="rId16"/>
    <p:sldId id="287" r:id="rId17"/>
    <p:sldId id="291" r:id="rId18"/>
    <p:sldId id="307" r:id="rId19"/>
    <p:sldId id="308" r:id="rId20"/>
    <p:sldId id="310" r:id="rId21"/>
    <p:sldId id="311" r:id="rId22"/>
    <p:sldId id="312" r:id="rId23"/>
    <p:sldId id="313" r:id="rId24"/>
    <p:sldId id="342" r:id="rId25"/>
    <p:sldId id="343" r:id="rId26"/>
    <p:sldId id="344" r:id="rId27"/>
    <p:sldId id="318" r:id="rId28"/>
    <p:sldId id="345" r:id="rId29"/>
    <p:sldId id="346" r:id="rId30"/>
    <p:sldId id="322" r:id="rId31"/>
    <p:sldId id="267" r:id="rId32"/>
    <p:sldId id="347" r:id="rId33"/>
    <p:sldId id="348" r:id="rId34"/>
    <p:sldId id="331" r:id="rId35"/>
    <p:sldId id="349" r:id="rId36"/>
    <p:sldId id="335" r:id="rId37"/>
    <p:sldId id="350" r:id="rId38"/>
    <p:sldId id="351" r:id="rId39"/>
    <p:sldId id="352" r:id="rId40"/>
    <p:sldId id="294" r:id="rId41"/>
    <p:sldId id="298" r:id="rId42"/>
    <p:sldId id="299" r:id="rId43"/>
    <p:sldId id="300" r:id="rId44"/>
    <p:sldId id="303" r:id="rId45"/>
    <p:sldId id="30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6C6B"/>
    <a:srgbClr val="D0D1D0"/>
    <a:srgbClr val="E5E6E5"/>
    <a:srgbClr val="919291"/>
    <a:srgbClr val="B1B2B1"/>
    <a:srgbClr val="6D6E6D"/>
    <a:srgbClr val="636463"/>
    <a:srgbClr val="D3D4D3"/>
    <a:srgbClr val="565755"/>
    <a:srgbClr val="626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5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.png>
</file>

<file path=ppt/media/image3.jp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3409C-F57F-D44C-A44E-01BB1458B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A16A02-EA3B-024E-AA35-991C07714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229CE-BCBF-8A4B-8F17-53B357296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3F46-6CB9-8243-9AE1-77F4768DF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C97D5-A5A9-D64E-91B8-62CFF2DDE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8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D12F-C487-794E-A325-6B1B9EE0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F5B46-BC1D-AE46-9868-D4BF9D144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884E-F86F-E046-B99F-4C5BBAB81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07D73-4E3A-4D4A-8BF1-B53BFFD2F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82912-10C4-164D-96E3-3B25A838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28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123B8-29FB-8944-9F32-4A2C4FD28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39B7D-111A-E04C-9651-621B2A3D3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51D01-15CC-8943-9327-01788DA4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2056B-3464-7240-BEF0-579D537E2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5D5D4-8577-4E4B-B9A2-5E367FA63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26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1CA3E-48C7-3B4B-8747-F55E0526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787D-1DCE-C34A-A64F-0E02A4824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1C72E-CD2E-5647-A11C-524C521F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A33B1-9813-ED42-B964-709AD85D7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6D4B0-CC95-8940-8108-EFE929F20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87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D8091-0DAD-C745-B36E-4FD40902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AAA18-7FEE-8F41-AD0B-6FA04B9E4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23463-A0CA-704A-B4AF-36CDCAA1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DF30E-BE30-9342-967C-DA52E0AEE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8F14-2669-7F48-9E47-EC0C197DA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4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6E69B-2241-5345-837D-82840DFE0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13D9-05D7-8F49-825C-4F65C60FE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BC5D5-2E1B-404A-B263-8884172CB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FFF16-4352-EF49-B6B7-63EBE2F8D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1EECC-2C02-4341-B544-3487A2B42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F73D6-5804-D646-8AFA-9785C2A16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39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2CFC-F6F5-B647-A9BA-C37563F55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E80D1-9849-024F-A358-86EB5925D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05CBA-3C98-7D43-8089-65A13AD5D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F8F4CB-8381-4349-915D-F640FE0A8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8F8EC-3F05-BE48-AA75-DB86EC6F52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F285B6-2489-BF49-9431-B1CCADC13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24F82-587E-3743-8CDB-FF8BA1D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066454-AC5D-D048-9B37-C1B122E14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88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EFDBA-A2ED-CC44-A1A0-B5A53EA43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B75570-4A90-3848-BA70-817B2178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CB837-81D7-3341-84E0-FA9C2F1B3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C6CD9-5DF4-1F43-B371-874C63AC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9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F6F807-F2E1-8446-957E-15C55CCD7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E2796-1061-8643-86CF-940A4CB48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1252A-D95C-994C-B955-D56DBFD7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99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5C575-D587-D647-9881-6C014A916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46E13-5AC2-EB40-B08A-4F97D9714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7E916-089B-FB49-B820-A3C680BDAC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ABBA4-E004-BC43-B31F-8EB389CB5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76BB3-D420-A544-BDA7-751C804FC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08478-348E-DB40-B3AE-B9A6D069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7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485BB-B7A0-434F-A59E-C116F094F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AB353-2A53-4646-A6B7-8F5A4867B4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D6C1F-F2BF-5B4D-955F-3E61982E0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5E3506-BB64-594C-8B79-2E2259661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400A9-3B55-B941-9824-94D390AA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4725C-DCC7-2848-8F60-06DD56CC0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2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5236AF-76BA-0146-9453-5159757F3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9DEF3-93A4-CA4F-A913-D88BCFAC0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02DC1-3BDB-E043-AE12-F1B691EAFF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9F2D-411E-A44B-99E5-D63692ECF28E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855A6-41E4-5F4C-A897-B91D3EFA8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2E632-AE5A-1F45-AC82-24605000A1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71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EC3669-FBE9-4043-8DD1-417818D5CB62}"/>
              </a:ext>
            </a:extLst>
          </p:cNvPr>
          <p:cNvSpPr txBox="1"/>
          <p:nvPr/>
        </p:nvSpPr>
        <p:spPr>
          <a:xfrm>
            <a:off x="2915920" y="2208034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1D array: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2915920" y="3834677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2D array:</a:t>
            </a:r>
          </a:p>
          <a:p>
            <a:endParaRPr lang="en-US" sz="3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7BE9CB-08BC-4E4B-B91F-84B5544FE515}"/>
              </a:ext>
            </a:extLst>
          </p:cNvPr>
          <p:cNvGrpSpPr/>
          <p:nvPr/>
        </p:nvGrpSpPr>
        <p:grpSpPr>
          <a:xfrm>
            <a:off x="5811520" y="2197874"/>
            <a:ext cx="2194560" cy="731520"/>
            <a:chOff x="5811520" y="2208034"/>
            <a:chExt cx="2194560" cy="731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0CEC51-18BB-7F4A-ADCC-45310BF787C0}"/>
                </a:ext>
              </a:extLst>
            </p:cNvPr>
            <p:cNvSpPr/>
            <p:nvPr/>
          </p:nvSpPr>
          <p:spPr>
            <a:xfrm>
              <a:off x="581152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ED6A67-7BC2-0441-9192-60EA9141AD81}"/>
                </a:ext>
              </a:extLst>
            </p:cNvPr>
            <p:cNvSpPr/>
            <p:nvPr/>
          </p:nvSpPr>
          <p:spPr>
            <a:xfrm>
              <a:off x="654304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B012D8-3211-3442-8C62-CECAD1298A0E}"/>
                </a:ext>
              </a:extLst>
            </p:cNvPr>
            <p:cNvSpPr/>
            <p:nvPr/>
          </p:nvSpPr>
          <p:spPr>
            <a:xfrm>
              <a:off x="727456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811520" y="3488194"/>
            <a:ext cx="2194560" cy="1463040"/>
            <a:chOff x="5811520" y="3488194"/>
            <a:chExt cx="2194560" cy="14630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4E97C6F-D2FB-3C4E-B0DD-D26C9681A545}"/>
              </a:ext>
            </a:extLst>
          </p:cNvPr>
          <p:cNvSpPr txBox="1"/>
          <p:nvPr/>
        </p:nvSpPr>
        <p:spPr>
          <a:xfrm>
            <a:off x="596792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872B79-53BE-E84B-9328-3495C4DE7FA0}"/>
              </a:ext>
            </a:extLst>
          </p:cNvPr>
          <p:cNvSpPr txBox="1"/>
          <p:nvPr/>
        </p:nvSpPr>
        <p:spPr>
          <a:xfrm>
            <a:off x="669944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5749FB-1FD6-A447-9A2B-DF26B75EADD4}"/>
              </a:ext>
            </a:extLst>
          </p:cNvPr>
          <p:cNvSpPr txBox="1"/>
          <p:nvPr/>
        </p:nvSpPr>
        <p:spPr>
          <a:xfrm>
            <a:off x="7448212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96792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69944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448212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96792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69944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448212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6233A7-98CB-8F4C-8734-43591AC483F3}"/>
              </a:ext>
            </a:extLst>
          </p:cNvPr>
          <p:cNvSpPr txBox="1"/>
          <p:nvPr/>
        </p:nvSpPr>
        <p:spPr>
          <a:xfrm>
            <a:off x="8322159" y="3280679"/>
            <a:ext cx="37125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</a:rPr>
              <a:t>Row,column</a:t>
            </a:r>
            <a:endParaRPr lang="en-US" sz="3600" dirty="0">
              <a:solidFill>
                <a:srgbClr val="FF0000"/>
              </a:solidFill>
            </a:endParaRPr>
          </a:p>
          <a:p>
            <a:r>
              <a:rPr lang="en-US" sz="3600" dirty="0">
                <a:solidFill>
                  <a:srgbClr val="FF0000"/>
                </a:solidFill>
              </a:rPr>
              <a:t>Zero-indexed</a:t>
            </a:r>
          </a:p>
          <a:p>
            <a:r>
              <a:rPr lang="en-US" sz="3600" dirty="0">
                <a:solidFill>
                  <a:srgbClr val="FF0000"/>
                </a:solidFill>
              </a:rPr>
              <a:t>(1,2)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08750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585BB0C-9A91-424B-8C28-55CBFF9077DA}"/>
              </a:ext>
            </a:extLst>
          </p:cNvPr>
          <p:cNvGrpSpPr/>
          <p:nvPr/>
        </p:nvGrpSpPr>
        <p:grpSpPr>
          <a:xfrm>
            <a:off x="5238114" y="2208786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1BC7AC0-B3A0-2943-AEAC-31FEB4272DEA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FEA6A49-3590-3047-8429-3ED556AEDDD0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FCDEA6B-AF75-514F-9A2B-1FB333D306B6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42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2E75E3A-85DA-5D4D-B85E-A98DED649E8C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B36847C-B7DB-C948-B6DB-6184DA470EB3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0A8DCAD-D659-6F4D-A409-AED176305F3C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C3EC44-3E2C-984F-B510-ECBB2FCF6F88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B26656C-37D7-C244-B287-7D074BED2333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0B907EA-9B33-B84D-B834-BACEF843372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4822E8C-C1A1-BE47-BC43-7E793921039E}"/>
              </a:ext>
            </a:extLst>
          </p:cNvPr>
          <p:cNvGrpSpPr/>
          <p:nvPr/>
        </p:nvGrpSpPr>
        <p:grpSpPr>
          <a:xfrm>
            <a:off x="4838060" y="261696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FA3BDA-744C-514E-B40F-5A3E5B55C559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3A5C46D-7093-7C4A-9638-DDB05F3151C4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92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DF0FD56-A417-7B41-8F6F-59BF7EDCFE8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A1CFB08-3D87-AE4A-89F1-A10EE802866D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BF236AB-F74E-DA4B-BAE3-226195CC0936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71699E9-221F-9545-8338-D6C8DD0EEEE6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594FC72-B6FA-BB4D-A6E9-D18086F75EF4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BD88324-2849-6942-9330-D8D4842994B6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6939A70-7B06-9C4B-B414-E5C6D466CF0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2D6029-A30B-C346-BCE8-518AE6314A43}"/>
              </a:ext>
            </a:extLst>
          </p:cNvPr>
          <p:cNvGrpSpPr/>
          <p:nvPr/>
        </p:nvGrpSpPr>
        <p:grpSpPr>
          <a:xfrm>
            <a:off x="4298946" y="309194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95422F-7868-9B4E-A790-2F38584F1C62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3D876BE-B466-EC40-8834-FF47B772F17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0480611-BFD6-3A4B-B20B-447822255D06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C623AD1-F06A-F142-8B1C-F2E19F8F41DF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3A09DDD-7891-2F41-83EE-D1F306C646BF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24BDCE8-8AA1-B640-948A-CD415FE78FDD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773E9E8-60EF-5B4D-A511-AD71F4B6590A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9EAAEDE-FD46-1F40-8CB4-D95947431C31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170813B-4781-1644-AC2C-D88623394955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85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DCDD22-54CF-2B4D-BE8D-DA7D67A153CD}"/>
              </a:ext>
            </a:extLst>
          </p:cNvPr>
          <p:cNvCxnSpPr/>
          <p:nvPr/>
        </p:nvCxnSpPr>
        <p:spPr>
          <a:xfrm flipV="1">
            <a:off x="9245600" y="2616963"/>
            <a:ext cx="0" cy="16908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E680E40-408B-D948-9691-BB368E1CD85E}"/>
              </a:ext>
            </a:extLst>
          </p:cNvPr>
          <p:cNvCxnSpPr>
            <a:cxnSpLocks/>
          </p:cNvCxnSpPr>
          <p:nvPr/>
        </p:nvCxnSpPr>
        <p:spPr>
          <a:xfrm flipV="1">
            <a:off x="9235440" y="4319525"/>
            <a:ext cx="1778000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5FF6E2E-338B-3042-8664-595DF52A7D49}"/>
              </a:ext>
            </a:extLst>
          </p:cNvPr>
          <p:cNvCxnSpPr>
            <a:cxnSpLocks/>
          </p:cNvCxnSpPr>
          <p:nvPr/>
        </p:nvCxnSpPr>
        <p:spPr>
          <a:xfrm flipH="1">
            <a:off x="8422640" y="4331211"/>
            <a:ext cx="822960" cy="11567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F15D8F-B0A8-7C40-ABAC-4810DBDDDEF5}"/>
              </a:ext>
            </a:extLst>
          </p:cNvPr>
          <p:cNvSpPr txBox="1"/>
          <p:nvPr/>
        </p:nvSpPr>
        <p:spPr>
          <a:xfrm>
            <a:off x="9060293" y="2038220"/>
            <a:ext cx="385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1ADDE4-421F-734F-AB85-70502D05B863}"/>
              </a:ext>
            </a:extLst>
          </p:cNvPr>
          <p:cNvSpPr txBox="1"/>
          <p:nvPr/>
        </p:nvSpPr>
        <p:spPr>
          <a:xfrm>
            <a:off x="10970571" y="3995717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0C9BED6-F8AB-F041-8B98-3D0455930CA4}"/>
              </a:ext>
            </a:extLst>
          </p:cNvPr>
          <p:cNvSpPr txBox="1"/>
          <p:nvPr/>
        </p:nvSpPr>
        <p:spPr>
          <a:xfrm>
            <a:off x="8060040" y="5397797"/>
            <a:ext cx="15871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 (color)</a:t>
            </a:r>
          </a:p>
        </p:txBody>
      </p:sp>
    </p:spTree>
    <p:extLst>
      <p:ext uri="{BB962C8B-B14F-4D97-AF65-F5344CB8AC3E}">
        <p14:creationId xmlns:p14="http://schemas.microsoft.com/office/powerpoint/2010/main" val="4022920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Most images can be described with five dimensions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8C2B2-8206-7943-8009-B55E7FDF1EB1}"/>
              </a:ext>
            </a:extLst>
          </p:cNvPr>
          <p:cNvSpPr txBox="1"/>
          <p:nvPr/>
        </p:nvSpPr>
        <p:spPr>
          <a:xfrm>
            <a:off x="5417209" y="1739414"/>
            <a:ext cx="14591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XYZCT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6040A0C-CEC5-9C41-83D6-0DC3C28D3AD9}"/>
              </a:ext>
            </a:extLst>
          </p:cNvPr>
          <p:cNvSpPr txBox="1"/>
          <p:nvPr/>
        </p:nvSpPr>
        <p:spPr>
          <a:xfrm>
            <a:off x="4921945" y="2698918"/>
            <a:ext cx="244971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X - Column</a:t>
            </a:r>
          </a:p>
          <a:p>
            <a:r>
              <a:rPr lang="en-US" sz="4000" dirty="0"/>
              <a:t>Y - Row</a:t>
            </a:r>
          </a:p>
          <a:p>
            <a:r>
              <a:rPr lang="en-US" sz="4000" dirty="0"/>
              <a:t>Z - Depth</a:t>
            </a:r>
          </a:p>
          <a:p>
            <a:r>
              <a:rPr lang="en-US" sz="4000" dirty="0"/>
              <a:t>C - Color</a:t>
            </a:r>
          </a:p>
          <a:p>
            <a:r>
              <a:rPr lang="en-US" sz="4000" dirty="0"/>
              <a:t>T - Time</a:t>
            </a:r>
          </a:p>
        </p:txBody>
      </p:sp>
    </p:spTree>
    <p:extLst>
      <p:ext uri="{BB962C8B-B14F-4D97-AF65-F5344CB8AC3E}">
        <p14:creationId xmlns:p14="http://schemas.microsoft.com/office/powerpoint/2010/main" val="3840532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723179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1867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1446513" y="1925678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06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183494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4308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906828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9152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0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EDF07C8-CFF6-2D42-9031-CCEA10E11E15}"/>
              </a:ext>
            </a:extLst>
          </p:cNvPr>
          <p:cNvGrpSpPr/>
          <p:nvPr/>
        </p:nvGrpSpPr>
        <p:grpSpPr>
          <a:xfrm>
            <a:off x="401096" y="1180510"/>
            <a:ext cx="7755342" cy="2194560"/>
            <a:chOff x="1473809" y="1925677"/>
            <a:chExt cx="7755342" cy="219456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14AED8F-1728-1749-8057-91AC8E8AF490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B09F4210-D542-CC4C-9A36-AF3E44A1D75E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1581B5E-1313-4747-ABEC-8E2F7FF8A13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171E131-50BF-B343-8A7D-785DFCFD2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0705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D973-E12D-8446-8ADD-51006D061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40254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Many types of filters</a:t>
            </a:r>
          </a:p>
          <a:p>
            <a:pPr lvl="1"/>
            <a:r>
              <a:rPr lang="en-US" sz="3200" dirty="0"/>
              <a:t>e.g., Max, Min, Median, Standard Deviation, etc.</a:t>
            </a:r>
          </a:p>
          <a:p>
            <a:pPr lvl="1"/>
            <a:r>
              <a:rPr lang="en-US" sz="3200" dirty="0"/>
              <a:t>Can also filter with convolutions – we’ll cover that next!</a:t>
            </a:r>
          </a:p>
          <a:p>
            <a:r>
              <a:rPr lang="en-US" sz="3600" dirty="0"/>
              <a:t>Why filters?</a:t>
            </a:r>
          </a:p>
          <a:p>
            <a:pPr lvl="1"/>
            <a:r>
              <a:rPr lang="en-US" sz="3200" dirty="0"/>
              <a:t>Smooth image to reduce effects of noise</a:t>
            </a:r>
          </a:p>
          <a:p>
            <a:pPr lvl="1"/>
            <a:r>
              <a:rPr lang="en-US" sz="3200" dirty="0"/>
              <a:t>‘Grow’ light or dark areas</a:t>
            </a:r>
          </a:p>
          <a:p>
            <a:pPr lvl="1"/>
            <a:r>
              <a:rPr lang="en-US" sz="3200" dirty="0"/>
              <a:t>Highlight regions of interest</a:t>
            </a:r>
          </a:p>
          <a:p>
            <a:pPr lvl="1"/>
            <a:r>
              <a:rPr lang="en-US" sz="3200" dirty="0"/>
              <a:t>Calculate features</a:t>
            </a:r>
          </a:p>
        </p:txBody>
      </p:sp>
    </p:spTree>
    <p:extLst>
      <p:ext uri="{BB962C8B-B14F-4D97-AF65-F5344CB8AC3E}">
        <p14:creationId xmlns:p14="http://schemas.microsoft.com/office/powerpoint/2010/main" val="3441389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7125657" y="1489578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F</a:t>
              </a: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EB3EACB8-226C-F344-B59B-5F164CF02038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11328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7125657" y="1489578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9E5F0104-C527-9943-81AA-974B7560AB68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49459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6396792" y="228115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5949752" y="280942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3028752" y="301840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598160" y="332563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75456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48608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234852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75456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48608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234852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8610E6C-E015-6847-9F30-ACDABB4113F5}"/>
              </a:ext>
            </a:extLst>
          </p:cNvPr>
          <p:cNvSpPr txBox="1"/>
          <p:nvPr/>
        </p:nvSpPr>
        <p:spPr>
          <a:xfrm>
            <a:off x="3177946" y="4940854"/>
            <a:ext cx="7319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plane,      row,      col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642212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D973-E12D-8446-8ADD-51006D061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142" y="1315460"/>
            <a:ext cx="9680487" cy="4351338"/>
          </a:xfrm>
        </p:spPr>
        <p:txBody>
          <a:bodyPr>
            <a:normAutofit/>
          </a:bodyPr>
          <a:lstStyle/>
          <a:p>
            <a:r>
              <a:rPr lang="en-US" sz="3600" dirty="0"/>
              <a:t>Binary masks usually highlight or separate regions of interest:</a:t>
            </a:r>
          </a:p>
          <a:p>
            <a:pPr lvl="1"/>
            <a:r>
              <a:rPr lang="en-US" sz="2800" dirty="0"/>
              <a:t>e.g., foreground vs. background, object of interest, etc.</a:t>
            </a:r>
          </a:p>
          <a:p>
            <a:r>
              <a:rPr lang="en-US" sz="3600" dirty="0"/>
              <a:t>Masks are often manipulated with morphological operations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0116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573942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2430153" y="5517294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B1C6643-6D0E-0D44-8A97-3E39B9701BC6}"/>
              </a:ext>
            </a:extLst>
          </p:cNvPr>
          <p:cNvGrpSpPr/>
          <p:nvPr/>
        </p:nvGrpSpPr>
        <p:grpSpPr>
          <a:xfrm>
            <a:off x="7788366" y="2490970"/>
            <a:ext cx="2194560" cy="2194560"/>
            <a:chOff x="7015480" y="1705021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1AF86F2-A966-FC40-8AE6-CA1B9106F0E4}"/>
                </a:ext>
              </a:extLst>
            </p:cNvPr>
            <p:cNvSpPr/>
            <p:nvPr/>
          </p:nvSpPr>
          <p:spPr>
            <a:xfrm>
              <a:off x="701548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2EEAA42-3394-0B47-BB93-727130705B09}"/>
                </a:ext>
              </a:extLst>
            </p:cNvPr>
            <p:cNvSpPr/>
            <p:nvPr/>
          </p:nvSpPr>
          <p:spPr>
            <a:xfrm>
              <a:off x="774700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839D878-486A-8E41-B6DE-3473FFFC2C86}"/>
                </a:ext>
              </a:extLst>
            </p:cNvPr>
            <p:cNvSpPr/>
            <p:nvPr/>
          </p:nvSpPr>
          <p:spPr>
            <a:xfrm>
              <a:off x="847852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3E5BE8-23B0-4D43-A98C-E80897D5F1D7}"/>
                </a:ext>
              </a:extLst>
            </p:cNvPr>
            <p:cNvSpPr/>
            <p:nvPr/>
          </p:nvSpPr>
          <p:spPr>
            <a:xfrm>
              <a:off x="701548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BB7C72E3-D817-3445-AE1B-74EBB221CD08}"/>
                </a:ext>
              </a:extLst>
            </p:cNvPr>
            <p:cNvSpPr/>
            <p:nvPr/>
          </p:nvSpPr>
          <p:spPr>
            <a:xfrm>
              <a:off x="774700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5AEF96-3A49-6843-8D45-341FA3EC85EF}"/>
                </a:ext>
              </a:extLst>
            </p:cNvPr>
            <p:cNvSpPr/>
            <p:nvPr/>
          </p:nvSpPr>
          <p:spPr>
            <a:xfrm>
              <a:off x="847852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67FEB33-4151-B94F-AB92-478EA9D55D9E}"/>
                </a:ext>
              </a:extLst>
            </p:cNvPr>
            <p:cNvSpPr/>
            <p:nvPr/>
          </p:nvSpPr>
          <p:spPr>
            <a:xfrm>
              <a:off x="701548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C9950BA-7A05-6B48-869C-E05286F9EFD6}"/>
                </a:ext>
              </a:extLst>
            </p:cNvPr>
            <p:cNvSpPr/>
            <p:nvPr/>
          </p:nvSpPr>
          <p:spPr>
            <a:xfrm>
              <a:off x="774700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A24B08B-9C3C-B045-86CB-354BE740BD42}"/>
                </a:ext>
              </a:extLst>
            </p:cNvPr>
            <p:cNvSpPr/>
            <p:nvPr/>
          </p:nvSpPr>
          <p:spPr>
            <a:xfrm>
              <a:off x="847852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24D6C8DF-13E6-EF46-A440-C9B4C4BE9DA9}"/>
              </a:ext>
            </a:extLst>
          </p:cNvPr>
          <p:cNvSpPr txBox="1"/>
          <p:nvPr/>
        </p:nvSpPr>
        <p:spPr>
          <a:xfrm>
            <a:off x="7667831" y="4816885"/>
            <a:ext cx="2435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Structuring</a:t>
            </a:r>
          </a:p>
          <a:p>
            <a:pPr algn="ctr"/>
            <a:r>
              <a:rPr lang="en-US" sz="2400" dirty="0"/>
              <a:t>Element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9644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573942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2430153" y="5517294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4D6C8DF-13E6-EF46-A440-C9B4C4BE9DA9}"/>
              </a:ext>
            </a:extLst>
          </p:cNvPr>
          <p:cNvSpPr txBox="1"/>
          <p:nvPr/>
        </p:nvSpPr>
        <p:spPr>
          <a:xfrm>
            <a:off x="7667831" y="4816885"/>
            <a:ext cx="2435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Structuring</a:t>
            </a:r>
          </a:p>
          <a:p>
            <a:pPr algn="ctr"/>
            <a:r>
              <a:rPr lang="en-US" sz="2400" dirty="0"/>
              <a:t>Element</a:t>
            </a:r>
          </a:p>
          <a:p>
            <a:endParaRPr lang="en-US" sz="2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5DF80E3-BEA6-0F41-A141-4BCF4DA1F4D4}"/>
              </a:ext>
            </a:extLst>
          </p:cNvPr>
          <p:cNvGrpSpPr/>
          <p:nvPr/>
        </p:nvGrpSpPr>
        <p:grpSpPr>
          <a:xfrm>
            <a:off x="7788366" y="2490970"/>
            <a:ext cx="2194560" cy="2194560"/>
            <a:chOff x="7788366" y="2490970"/>
            <a:chExt cx="2194560" cy="21945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B1C6643-6D0E-0D44-8A97-3E39B9701BC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2EEAA42-3394-0B47-BB93-727130705B09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53E5BE8-23B0-4D43-A98C-E80897D5F1D7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B7C72E3-D817-3445-AE1B-74EBB221CD08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75AEF96-3A49-6843-8D45-341FA3EC85EF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2C9950BA-7A05-6B48-869C-E05286F9EFD6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853D42-5F1E-2E46-88BC-CDD67E6AFF2F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0264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594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solidFill>
                <a:schemeClr val="tx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7602507" y="2694149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83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1530648" y="2484664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8327722" y="3408850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94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2276883" y="2484664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9073953" y="3419360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7590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82207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8300" y="1027174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BA9E0018-D442-7643-95CE-F15907BB3E2F}"/>
              </a:ext>
            </a:extLst>
          </p:cNvPr>
          <p:cNvSpPr/>
          <p:nvPr/>
        </p:nvSpPr>
        <p:spPr>
          <a:xfrm>
            <a:off x="6870987" y="1962629"/>
            <a:ext cx="323650" cy="323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8290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3513" y="1027174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BA9E0018-D442-7643-95CE-F15907BB3E2F}"/>
              </a:ext>
            </a:extLst>
          </p:cNvPr>
          <p:cNvSpPr/>
          <p:nvPr/>
        </p:nvSpPr>
        <p:spPr>
          <a:xfrm>
            <a:off x="7617219" y="1962629"/>
            <a:ext cx="323650" cy="323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57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bg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77794" y="175238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BA9E0018-D442-7643-95CE-F15907BB3E2F}"/>
              </a:ext>
            </a:extLst>
          </p:cNvPr>
          <p:cNvSpPr/>
          <p:nvPr/>
        </p:nvSpPr>
        <p:spPr>
          <a:xfrm>
            <a:off x="6881498" y="2708862"/>
            <a:ext cx="323650" cy="3236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4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CE23AE6-5B35-FA4B-BB03-7EA0471A70CD}"/>
              </a:ext>
            </a:extLst>
          </p:cNvPr>
          <p:cNvSpPr txBox="1"/>
          <p:nvPr/>
        </p:nvSpPr>
        <p:spPr>
          <a:xfrm>
            <a:off x="2337753" y="5227508"/>
            <a:ext cx="7319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time,      plane,      row,     col          </a:t>
            </a:r>
          </a:p>
        </p:txBody>
      </p:sp>
    </p:spTree>
    <p:extLst>
      <p:ext uri="{BB962C8B-B14F-4D97-AF65-F5344CB8AC3E}">
        <p14:creationId xmlns:p14="http://schemas.microsoft.com/office/powerpoint/2010/main" val="157133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19439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2AF6293-8A4E-7D41-AD99-7B67B12E12DD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Pixel connectivity-based segmentation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20168A3-D653-A142-90E3-4157B4742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4570" y="2033916"/>
            <a:ext cx="8189144" cy="4351338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Separate foreground from background</a:t>
            </a:r>
          </a:p>
          <a:p>
            <a:pPr lvl="1"/>
            <a:r>
              <a:rPr lang="en-US" sz="3200" dirty="0"/>
              <a:t>You’ve already seen one way to do that using thresholding</a:t>
            </a:r>
          </a:p>
          <a:p>
            <a:pPr lvl="1"/>
            <a:endParaRPr lang="en-US" sz="32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Split foreground into separate objects based on pixel connectivity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13755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057398" y="1846535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How to find connected elements</a:t>
            </a:r>
          </a:p>
        </p:txBody>
      </p:sp>
    </p:spTree>
    <p:extLst>
      <p:ext uri="{BB962C8B-B14F-4D97-AF65-F5344CB8AC3E}">
        <p14:creationId xmlns:p14="http://schemas.microsoft.com/office/powerpoint/2010/main" val="17751577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057398" y="1846535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A7302D-7434-8C49-8227-DA05184FF7C8}"/>
              </a:ext>
            </a:extLst>
          </p:cNvPr>
          <p:cNvGrpSpPr/>
          <p:nvPr/>
        </p:nvGrpSpPr>
        <p:grpSpPr>
          <a:xfrm>
            <a:off x="7059023" y="1614185"/>
            <a:ext cx="2194560" cy="2194560"/>
            <a:chOff x="7788366" y="2490970"/>
            <a:chExt cx="2194560" cy="2194560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56DC4E5-D7CD-9D4D-9D2B-3829D88D681B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C61F49C-FAB1-194B-855C-1285E60E5D05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EB2FCB8-411C-CC4B-84B4-EF3AE4ECC513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017A6B8C-E531-C743-A1E3-8E4B11623E49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AEBD1AC3-9399-EA49-9634-DA315050FEC4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0D367E7-8955-C546-9748-AAE76DEC705E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8C4A24-38C1-1E40-A045-A78280618781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6F0EF93-0704-C24C-BFB6-B612882F99F8}"/>
              </a:ext>
            </a:extLst>
          </p:cNvPr>
          <p:cNvCxnSpPr/>
          <p:nvPr/>
        </p:nvCxnSpPr>
        <p:spPr>
          <a:xfrm>
            <a:off x="8237215" y="2711465"/>
            <a:ext cx="569696" cy="0"/>
          </a:xfrm>
          <a:prstGeom prst="straightConnector1">
            <a:avLst/>
          </a:prstGeom>
          <a:ln w="476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B607CFF-9392-F143-A9E9-21E783291635}"/>
              </a:ext>
            </a:extLst>
          </p:cNvPr>
          <p:cNvGrpSpPr/>
          <p:nvPr/>
        </p:nvGrpSpPr>
        <p:grpSpPr>
          <a:xfrm>
            <a:off x="7052597" y="4245600"/>
            <a:ext cx="2200985" cy="2198524"/>
            <a:chOff x="7052597" y="4245600"/>
            <a:chExt cx="2200985" cy="219852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04F1567F-EF13-F64D-B08B-8AA2A45232D9}"/>
                </a:ext>
              </a:extLst>
            </p:cNvPr>
            <p:cNvSpPr/>
            <p:nvPr/>
          </p:nvSpPr>
          <p:spPr>
            <a:xfrm>
              <a:off x="7790542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01C6D01-C6BF-4740-B93C-72B86EAA4A87}"/>
                </a:ext>
              </a:extLst>
            </p:cNvPr>
            <p:cNvSpPr/>
            <p:nvPr/>
          </p:nvSpPr>
          <p:spPr>
            <a:xfrm>
              <a:off x="7052597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AAE1273-BCCE-6A48-8E22-FBE8DAB12D1F}"/>
                </a:ext>
              </a:extLst>
            </p:cNvPr>
            <p:cNvSpPr/>
            <p:nvPr/>
          </p:nvSpPr>
          <p:spPr>
            <a:xfrm>
              <a:off x="7790542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FE40A91-9528-0B4C-ABCB-0765E8F1D9C6}"/>
                </a:ext>
              </a:extLst>
            </p:cNvPr>
            <p:cNvSpPr/>
            <p:nvPr/>
          </p:nvSpPr>
          <p:spPr>
            <a:xfrm>
              <a:off x="8522062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E77E4C9-D486-2D43-B545-1D4D831812B5}"/>
                </a:ext>
              </a:extLst>
            </p:cNvPr>
            <p:cNvSpPr/>
            <p:nvPr/>
          </p:nvSpPr>
          <p:spPr>
            <a:xfrm>
              <a:off x="7790542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7C868AA-4C90-B347-B910-350C0640BF5C}"/>
                </a:ext>
              </a:extLst>
            </p:cNvPr>
            <p:cNvSpPr/>
            <p:nvPr/>
          </p:nvSpPr>
          <p:spPr>
            <a:xfrm>
              <a:off x="7994476" y="518105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B9D949D-A516-E247-B529-5204AD1C5C4B}"/>
                </a:ext>
              </a:extLst>
            </p:cNvPr>
            <p:cNvSpPr/>
            <p:nvPr/>
          </p:nvSpPr>
          <p:spPr>
            <a:xfrm>
              <a:off x="8522062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89F78AE-ADBE-CD4C-B60B-B564594C5D57}"/>
                </a:ext>
              </a:extLst>
            </p:cNvPr>
            <p:cNvSpPr/>
            <p:nvPr/>
          </p:nvSpPr>
          <p:spPr>
            <a:xfrm>
              <a:off x="7052597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84ED45E-4F69-0348-8643-D7C818EF2CFB}"/>
                </a:ext>
              </a:extLst>
            </p:cNvPr>
            <p:cNvSpPr/>
            <p:nvPr/>
          </p:nvSpPr>
          <p:spPr>
            <a:xfrm>
              <a:off x="8522062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1995E86-C93C-FA42-9AE1-A3316F181328}"/>
                </a:ext>
              </a:extLst>
            </p:cNvPr>
            <p:cNvSpPr/>
            <p:nvPr/>
          </p:nvSpPr>
          <p:spPr>
            <a:xfrm>
              <a:off x="7052597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E56A5C6C-AD1C-CF41-A35A-F0791C1CEBDA}"/>
              </a:ext>
            </a:extLst>
          </p:cNvPr>
          <p:cNvCxnSpPr/>
          <p:nvPr/>
        </p:nvCxnSpPr>
        <p:spPr>
          <a:xfrm>
            <a:off x="8318126" y="5342880"/>
            <a:ext cx="569696" cy="0"/>
          </a:xfrm>
          <a:prstGeom prst="straightConnector1">
            <a:avLst/>
          </a:prstGeom>
          <a:ln w="476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5A4034BF-5DB0-AD42-BCD5-38105C836AE9}"/>
              </a:ext>
            </a:extLst>
          </p:cNvPr>
          <p:cNvCxnSpPr>
            <a:cxnSpLocks/>
          </p:cNvCxnSpPr>
          <p:nvPr/>
        </p:nvCxnSpPr>
        <p:spPr>
          <a:xfrm flipV="1">
            <a:off x="8887822" y="4649743"/>
            <a:ext cx="0" cy="558195"/>
          </a:xfrm>
          <a:prstGeom prst="straightConnector1">
            <a:avLst/>
          </a:prstGeom>
          <a:ln w="476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90F37176-E33B-F645-9153-50695CD868A9}"/>
              </a:ext>
            </a:extLst>
          </p:cNvPr>
          <p:cNvSpPr txBox="1"/>
          <p:nvPr/>
        </p:nvSpPr>
        <p:spPr>
          <a:xfrm>
            <a:off x="9253582" y="2449118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1-connectivity</a:t>
            </a:r>
          </a:p>
          <a:p>
            <a:endParaRPr lang="en-US" sz="24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DA5A6F7-6CFF-374C-A1C9-A9037DA8AB40}"/>
              </a:ext>
            </a:extLst>
          </p:cNvPr>
          <p:cNvSpPr txBox="1"/>
          <p:nvPr/>
        </p:nvSpPr>
        <p:spPr>
          <a:xfrm>
            <a:off x="9274562" y="5138375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2-connectivity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56110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1-Connectivity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11F7D0-CB14-B649-A934-5DB430A7BAB6}"/>
              </a:ext>
            </a:extLst>
          </p:cNvPr>
          <p:cNvGrpSpPr/>
          <p:nvPr/>
        </p:nvGrpSpPr>
        <p:grpSpPr>
          <a:xfrm>
            <a:off x="4660527" y="2739546"/>
            <a:ext cx="2194560" cy="2194560"/>
            <a:chOff x="7788366" y="2490970"/>
            <a:chExt cx="2194560" cy="2194560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C39AE77B-231A-494D-9EE1-B88E2161E939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663F321-3E91-A44C-9EB4-C585ADBA8764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05354-4EB3-7D4B-83BD-4456DB427C58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44488EB-9944-4F42-8746-BD8BC8AD5BD6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1CABA0D5-A5A4-B04B-954B-D7A81A8AE4A7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F59B60F0-91D5-1240-9D45-FFE66493AE07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7B58AAC-1689-BB47-9AD5-C8383E0C7DEB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3226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1-Connectivity</a:t>
            </a:r>
          </a:p>
        </p:txBody>
      </p:sp>
    </p:spTree>
    <p:extLst>
      <p:ext uri="{BB962C8B-B14F-4D97-AF65-F5344CB8AC3E}">
        <p14:creationId xmlns:p14="http://schemas.microsoft.com/office/powerpoint/2010/main" val="10178306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2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2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3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3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3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</p:grpSp>
      <p:sp>
        <p:nvSpPr>
          <p:cNvPr id="67" name="Title 1">
            <a:extLst>
              <a:ext uri="{FF2B5EF4-FFF2-40B4-BE49-F238E27FC236}">
                <a16:creationId xmlns:a16="http://schemas.microsoft.com/office/drawing/2014/main" id="{2A74FD1A-947A-E544-B0DF-634130D8515D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1-Connectivity</a:t>
            </a:r>
          </a:p>
        </p:txBody>
      </p:sp>
    </p:spTree>
    <p:extLst>
      <p:ext uri="{BB962C8B-B14F-4D97-AF65-F5344CB8AC3E}">
        <p14:creationId xmlns:p14="http://schemas.microsoft.com/office/powerpoint/2010/main" val="1897662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2-Connectivity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18194CE-7C9A-2947-A69E-D00B9B8F8C14}"/>
              </a:ext>
            </a:extLst>
          </p:cNvPr>
          <p:cNvGrpSpPr/>
          <p:nvPr/>
        </p:nvGrpSpPr>
        <p:grpSpPr>
          <a:xfrm>
            <a:off x="4660527" y="2729200"/>
            <a:ext cx="2200985" cy="2198524"/>
            <a:chOff x="7052597" y="4245600"/>
            <a:chExt cx="2200985" cy="2198524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4EE05BB-124B-8F4A-83F9-72240406C185}"/>
                </a:ext>
              </a:extLst>
            </p:cNvPr>
            <p:cNvSpPr/>
            <p:nvPr/>
          </p:nvSpPr>
          <p:spPr>
            <a:xfrm>
              <a:off x="7790542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49B96B3-DD3C-7949-99BC-D1A45BB202C5}"/>
                </a:ext>
              </a:extLst>
            </p:cNvPr>
            <p:cNvSpPr/>
            <p:nvPr/>
          </p:nvSpPr>
          <p:spPr>
            <a:xfrm>
              <a:off x="7052597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327BF93-A04D-A64B-83E1-E4654CD6A851}"/>
                </a:ext>
              </a:extLst>
            </p:cNvPr>
            <p:cNvSpPr/>
            <p:nvPr/>
          </p:nvSpPr>
          <p:spPr>
            <a:xfrm>
              <a:off x="7790542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121CE00-37DB-2F4E-B7C6-FBE00A1C04F9}"/>
                </a:ext>
              </a:extLst>
            </p:cNvPr>
            <p:cNvSpPr/>
            <p:nvPr/>
          </p:nvSpPr>
          <p:spPr>
            <a:xfrm>
              <a:off x="8522062" y="497712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6FD104E-73D4-6B46-927F-CD9155731BE4}"/>
                </a:ext>
              </a:extLst>
            </p:cNvPr>
            <p:cNvSpPr/>
            <p:nvPr/>
          </p:nvSpPr>
          <p:spPr>
            <a:xfrm>
              <a:off x="7790542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3C63802-02A6-3041-859D-493DAA5D9AA1}"/>
                </a:ext>
              </a:extLst>
            </p:cNvPr>
            <p:cNvSpPr/>
            <p:nvPr/>
          </p:nvSpPr>
          <p:spPr>
            <a:xfrm>
              <a:off x="7994476" y="518105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65F35FC-45C2-D04B-AF5C-7D6FF52C19C1}"/>
                </a:ext>
              </a:extLst>
            </p:cNvPr>
            <p:cNvSpPr/>
            <p:nvPr/>
          </p:nvSpPr>
          <p:spPr>
            <a:xfrm>
              <a:off x="8522062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374DC85-863C-0940-A5D5-F71B7358E485}"/>
                </a:ext>
              </a:extLst>
            </p:cNvPr>
            <p:cNvSpPr/>
            <p:nvPr/>
          </p:nvSpPr>
          <p:spPr>
            <a:xfrm>
              <a:off x="7052597" y="4245600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A5D450F-FC98-7D42-8266-654ECC543DBE}"/>
                </a:ext>
              </a:extLst>
            </p:cNvPr>
            <p:cNvSpPr/>
            <p:nvPr/>
          </p:nvSpPr>
          <p:spPr>
            <a:xfrm>
              <a:off x="8522062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A87F563-322B-1F43-B943-A08361B59E60}"/>
                </a:ext>
              </a:extLst>
            </p:cNvPr>
            <p:cNvSpPr/>
            <p:nvPr/>
          </p:nvSpPr>
          <p:spPr>
            <a:xfrm>
              <a:off x="7052597" y="5712604"/>
              <a:ext cx="731520" cy="731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90313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2-Connectivity</a:t>
            </a:r>
          </a:p>
        </p:txBody>
      </p:sp>
    </p:spTree>
    <p:extLst>
      <p:ext uri="{BB962C8B-B14F-4D97-AF65-F5344CB8AC3E}">
        <p14:creationId xmlns:p14="http://schemas.microsoft.com/office/powerpoint/2010/main" val="15106034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3929007" y="1997680"/>
            <a:ext cx="4389120" cy="3657600"/>
            <a:chOff x="2306320" y="1639074"/>
            <a:chExt cx="4389120" cy="3657600"/>
          </a:xfrm>
          <a:solidFill>
            <a:schemeClr val="tx1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F0"/>
                  </a:solidFill>
                </a:rPr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</a:schemeClr>
                  </a:solidFill>
                </a:rPr>
                <a:t>0</a:t>
              </a:r>
            </a:p>
          </p:txBody>
        </p:sp>
      </p:grpSp>
      <p:sp>
        <p:nvSpPr>
          <p:cNvPr id="67" name="Title 1">
            <a:extLst>
              <a:ext uri="{FF2B5EF4-FFF2-40B4-BE49-F238E27FC236}">
                <a16:creationId xmlns:a16="http://schemas.microsoft.com/office/drawing/2014/main" id="{2A74FD1A-947A-E544-B0DF-634130D8515D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1-Connectivity</a:t>
            </a:r>
          </a:p>
        </p:txBody>
      </p:sp>
    </p:spTree>
    <p:extLst>
      <p:ext uri="{BB962C8B-B14F-4D97-AF65-F5344CB8AC3E}">
        <p14:creationId xmlns:p14="http://schemas.microsoft.com/office/powerpoint/2010/main" val="2068043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red cells are adjacent</a:t>
            </a:r>
          </a:p>
          <a:p>
            <a:endParaRPr lang="en-US" sz="36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97DD523-1B88-8440-B0DA-C6DE12C79203}"/>
              </a:ext>
            </a:extLst>
          </p:cNvPr>
          <p:cNvSpPr txBox="1"/>
          <p:nvPr/>
        </p:nvSpPr>
        <p:spPr>
          <a:xfrm>
            <a:off x="3955316" y="5887492"/>
            <a:ext cx="4903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(0,0,1,0) and (0,0,2,0)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32389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E3790-1912-5644-B7ED-C896CDFC7933}"/>
              </a:ext>
            </a:extLst>
          </p:cNvPr>
          <p:cNvSpPr txBox="1"/>
          <p:nvPr/>
        </p:nvSpPr>
        <p:spPr>
          <a:xfrm>
            <a:off x="819015" y="4661411"/>
            <a:ext cx="1005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(44 x 1) + (237 x 1) + (68 x 1) + (251 x 1) + (150 x -8) + (238 x 1) +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(111 x 1) + (198 x 1) + (73 x 1)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248272-71A3-9A45-BEBA-6CC710BFE0AA}"/>
              </a:ext>
            </a:extLst>
          </p:cNvPr>
          <p:cNvSpPr txBox="1"/>
          <p:nvPr/>
        </p:nvSpPr>
        <p:spPr>
          <a:xfrm>
            <a:off x="2136689" y="5640892"/>
            <a:ext cx="10055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44 + 237 + 68 + 251 - 1200 + 238 + 111 + 198 + 73 = 20</a:t>
            </a:r>
          </a:p>
        </p:txBody>
      </p:sp>
    </p:spTree>
    <p:extLst>
      <p:ext uri="{BB962C8B-B14F-4D97-AF65-F5344CB8AC3E}">
        <p14:creationId xmlns:p14="http://schemas.microsoft.com/office/powerpoint/2010/main" val="30686940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21802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7" y="295261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258089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263638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98773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5658062-817A-5B48-9E70-5B1CF9EA7105}"/>
              </a:ext>
            </a:extLst>
          </p:cNvPr>
          <p:cNvGrpSpPr/>
          <p:nvPr/>
        </p:nvGrpSpPr>
        <p:grpSpPr>
          <a:xfrm>
            <a:off x="1173347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71CDE-F966-3A49-A800-1357C8E3E46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687B3E3-3045-F64B-9A31-AFB21EAAFB1F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50F6FE-4FA0-3941-B471-834C953BD54D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AFAF50-52E8-4A49-83E4-15312728E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63F51401-FDF5-B942-A106-A9F50115C828}"/>
              </a:ext>
            </a:extLst>
          </p:cNvPr>
          <p:cNvSpPr txBox="1"/>
          <p:nvPr/>
        </p:nvSpPr>
        <p:spPr>
          <a:xfrm>
            <a:off x="7885655" y="5656030"/>
            <a:ext cx="3340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255 + 255 + 255 = 765</a:t>
            </a:r>
          </a:p>
        </p:txBody>
      </p:sp>
    </p:spTree>
    <p:extLst>
      <p:ext uri="{BB962C8B-B14F-4D97-AF65-F5344CB8AC3E}">
        <p14:creationId xmlns:p14="http://schemas.microsoft.com/office/powerpoint/2010/main" val="33916396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765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791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D9905A3-1FC4-F243-BB8F-538800CA01EA}"/>
              </a:ext>
            </a:extLst>
          </p:cNvPr>
          <p:cNvSpPr txBox="1"/>
          <p:nvPr/>
        </p:nvSpPr>
        <p:spPr>
          <a:xfrm>
            <a:off x="3480872" y="5958572"/>
            <a:ext cx="4903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(0,0,0,2) and (0,1,0,2)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93035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DD1E69A-C3D9-E545-9E09-BC07BF94F79B}"/>
              </a:ext>
            </a:extLst>
          </p:cNvPr>
          <p:cNvSpPr txBox="1"/>
          <p:nvPr/>
        </p:nvSpPr>
        <p:spPr>
          <a:xfrm>
            <a:off x="3480872" y="5958572"/>
            <a:ext cx="4903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(0,0,0,2) and (1,0,0,2)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1990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557487-48EB-2C49-BFD2-4C63EC38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555240"/>
            <a:ext cx="1977390" cy="263652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B44154-8141-D141-BC6E-6FB9D2BF88D8}"/>
              </a:ext>
            </a:extLst>
          </p:cNvPr>
          <p:cNvCxnSpPr/>
          <p:nvPr/>
        </p:nvCxnSpPr>
        <p:spPr>
          <a:xfrm flipV="1">
            <a:off x="2540000" y="1981200"/>
            <a:ext cx="5527040" cy="1168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65DDC3-F2CF-204C-B916-3210390ECB7F}"/>
              </a:ext>
            </a:extLst>
          </p:cNvPr>
          <p:cNvCxnSpPr>
            <a:cxnSpLocks/>
          </p:cNvCxnSpPr>
          <p:nvPr/>
        </p:nvCxnSpPr>
        <p:spPr>
          <a:xfrm>
            <a:off x="2540000" y="3149600"/>
            <a:ext cx="5521960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9E6797-1A85-9340-B08E-514C235BAD0D}"/>
              </a:ext>
            </a:extLst>
          </p:cNvPr>
          <p:cNvGrpSpPr/>
          <p:nvPr/>
        </p:nvGrpSpPr>
        <p:grpSpPr>
          <a:xfrm>
            <a:off x="8064500" y="1981200"/>
            <a:ext cx="2197100" cy="2194560"/>
            <a:chOff x="8064500" y="1981200"/>
            <a:chExt cx="2197100" cy="219456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51CA57-397E-0B43-8088-56AE5FDDD39C}"/>
                </a:ext>
              </a:extLst>
            </p:cNvPr>
            <p:cNvSpPr/>
            <p:nvPr/>
          </p:nvSpPr>
          <p:spPr>
            <a:xfrm>
              <a:off x="8067040" y="1981200"/>
              <a:ext cx="731520" cy="731520"/>
            </a:xfrm>
            <a:prstGeom prst="rect">
              <a:avLst/>
            </a:prstGeom>
            <a:solidFill>
              <a:srgbClr val="D3D4D3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84759F-8D3F-D448-9140-2C5821632D32}"/>
                </a:ext>
              </a:extLst>
            </p:cNvPr>
            <p:cNvSpPr/>
            <p:nvPr/>
          </p:nvSpPr>
          <p:spPr>
            <a:xfrm>
              <a:off x="8798560" y="1981200"/>
              <a:ext cx="731520" cy="731520"/>
            </a:xfrm>
            <a:prstGeom prst="rect">
              <a:avLst/>
            </a:prstGeom>
            <a:solidFill>
              <a:srgbClr val="6D6E6D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DADF415-E1D6-C74F-AACF-BD9E6BC5E86F}"/>
                </a:ext>
              </a:extLst>
            </p:cNvPr>
            <p:cNvSpPr/>
            <p:nvPr/>
          </p:nvSpPr>
          <p:spPr>
            <a:xfrm>
              <a:off x="9530080" y="1981200"/>
              <a:ext cx="731520" cy="731520"/>
            </a:xfrm>
            <a:prstGeom prst="rect">
              <a:avLst/>
            </a:prstGeom>
            <a:solidFill>
              <a:srgbClr val="636463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0A99150-DBE3-554A-A9C7-0720A80602B8}"/>
                </a:ext>
              </a:extLst>
            </p:cNvPr>
            <p:cNvSpPr/>
            <p:nvPr/>
          </p:nvSpPr>
          <p:spPr>
            <a:xfrm>
              <a:off x="8067040" y="2712720"/>
              <a:ext cx="731520" cy="731520"/>
            </a:xfrm>
            <a:prstGeom prst="rect">
              <a:avLst/>
            </a:prstGeom>
            <a:solidFill>
              <a:srgbClr val="FFFF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6A7F44E-D0C6-3B4D-953A-C4F860F6C82B}"/>
                </a:ext>
              </a:extLst>
            </p:cNvPr>
            <p:cNvSpPr/>
            <p:nvPr/>
          </p:nvSpPr>
          <p:spPr>
            <a:xfrm>
              <a:off x="8798560" y="2712720"/>
              <a:ext cx="731520" cy="731520"/>
            </a:xfrm>
            <a:prstGeom prst="rect">
              <a:avLst/>
            </a:prstGeom>
            <a:solidFill>
              <a:srgbClr val="B1B2B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820B652-EDE2-C449-AA25-4DE826C8E0A3}"/>
                </a:ext>
              </a:extLst>
            </p:cNvPr>
            <p:cNvSpPr/>
            <p:nvPr/>
          </p:nvSpPr>
          <p:spPr>
            <a:xfrm>
              <a:off x="9530080" y="2712720"/>
              <a:ext cx="731520" cy="731520"/>
            </a:xfrm>
            <a:prstGeom prst="rect">
              <a:avLst/>
            </a:prstGeom>
            <a:solidFill>
              <a:srgbClr val="91929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AFA89EF4-F1C2-7544-868D-09F9EF333409}"/>
                </a:ext>
              </a:extLst>
            </p:cNvPr>
            <p:cNvSpPr/>
            <p:nvPr/>
          </p:nvSpPr>
          <p:spPr>
            <a:xfrm>
              <a:off x="8064500" y="3444240"/>
              <a:ext cx="731520" cy="731520"/>
            </a:xfrm>
            <a:prstGeom prst="rect">
              <a:avLst/>
            </a:prstGeom>
            <a:solidFill>
              <a:srgbClr val="E5E6E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741DF5B-52AE-D74D-9CD4-460ED04254DC}"/>
                </a:ext>
              </a:extLst>
            </p:cNvPr>
            <p:cNvSpPr/>
            <p:nvPr/>
          </p:nvSpPr>
          <p:spPr>
            <a:xfrm>
              <a:off x="8796020" y="3444240"/>
              <a:ext cx="731520" cy="731520"/>
            </a:xfrm>
            <a:prstGeom prst="rect">
              <a:avLst/>
            </a:prstGeom>
            <a:solidFill>
              <a:srgbClr val="D0D1D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E80EE5-C355-9449-B4A6-82B9EDF02A12}"/>
                </a:ext>
              </a:extLst>
            </p:cNvPr>
            <p:cNvSpPr/>
            <p:nvPr/>
          </p:nvSpPr>
          <p:spPr>
            <a:xfrm>
              <a:off x="9527540" y="3444240"/>
              <a:ext cx="731520" cy="731520"/>
            </a:xfrm>
            <a:prstGeom prst="rect">
              <a:avLst/>
            </a:prstGeom>
            <a:solidFill>
              <a:srgbClr val="6B6C6B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245C5200-3A2C-7E4D-8A55-8445C137D804}"/>
              </a:ext>
            </a:extLst>
          </p:cNvPr>
          <p:cNvSpPr txBox="1"/>
          <p:nvPr/>
        </p:nvSpPr>
        <p:spPr>
          <a:xfrm>
            <a:off x="8150860" y="447040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3x3 pixels</a:t>
            </a:r>
          </a:p>
          <a:p>
            <a:r>
              <a:rPr lang="en-US" sz="3600" dirty="0"/>
              <a:t>zoomed-in</a:t>
            </a:r>
          </a:p>
          <a:p>
            <a:endParaRPr lang="en-US" sz="3600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7C21DA-63CA-8749-97B7-8BAD367977C3}"/>
              </a:ext>
            </a:extLst>
          </p:cNvPr>
          <p:cNvSpPr txBox="1"/>
          <p:nvPr/>
        </p:nvSpPr>
        <p:spPr>
          <a:xfrm>
            <a:off x="967740" y="5191760"/>
            <a:ext cx="34213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150x200 pixels</a:t>
            </a:r>
          </a:p>
          <a:p>
            <a:r>
              <a:rPr lang="en-US" sz="3600" dirty="0"/>
              <a:t>image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A20F00-BF6F-FF4F-8B64-27625FB0EB1A}"/>
              </a:ext>
            </a:extLst>
          </p:cNvPr>
          <p:cNvSpPr txBox="1"/>
          <p:nvPr/>
        </p:nvSpPr>
        <p:spPr>
          <a:xfrm>
            <a:off x="9654317" y="212864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77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26C2A3-AFC2-A542-B7B6-CFE6AF2CCEC1}"/>
              </a:ext>
            </a:extLst>
          </p:cNvPr>
          <p:cNvSpPr txBox="1"/>
          <p:nvPr/>
        </p:nvSpPr>
        <p:spPr>
          <a:xfrm>
            <a:off x="9546419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136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6531C5-5B35-9F4C-9AB2-C2B3730E7E05}"/>
              </a:ext>
            </a:extLst>
          </p:cNvPr>
          <p:cNvSpPr txBox="1"/>
          <p:nvPr/>
        </p:nvSpPr>
        <p:spPr>
          <a:xfrm>
            <a:off x="8075251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255</a:t>
            </a:r>
            <a:endParaRPr 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0D8D62-9C66-F547-9BCB-7C993C54D517}"/>
              </a:ext>
            </a:extLst>
          </p:cNvPr>
          <p:cNvSpPr txBox="1"/>
          <p:nvPr/>
        </p:nvSpPr>
        <p:spPr>
          <a:xfrm>
            <a:off x="8922797" y="211818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C4CA8D-C0C4-9F4B-B26D-3FE85DF73109}"/>
              </a:ext>
            </a:extLst>
          </p:cNvPr>
          <p:cNvSpPr txBox="1"/>
          <p:nvPr/>
        </p:nvSpPr>
        <p:spPr>
          <a:xfrm>
            <a:off x="9653598" y="356355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B6F416-15C2-0E4F-BE16-75BFE77869F6}"/>
              </a:ext>
            </a:extLst>
          </p:cNvPr>
          <p:cNvSpPr txBox="1"/>
          <p:nvPr/>
        </p:nvSpPr>
        <p:spPr>
          <a:xfrm>
            <a:off x="8802666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177</a:t>
            </a:r>
            <a:endParaRPr 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3A6CC0-1185-C34D-9981-C932E6FD97FB}"/>
              </a:ext>
            </a:extLst>
          </p:cNvPr>
          <p:cNvSpPr txBox="1"/>
          <p:nvPr/>
        </p:nvSpPr>
        <p:spPr>
          <a:xfrm>
            <a:off x="8802665" y="3563559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211</a:t>
            </a:r>
            <a:endParaRPr lang="en-US" sz="3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98EA2B6-9B38-3646-9B2D-A9C94D241234}"/>
              </a:ext>
            </a:extLst>
          </p:cNvPr>
          <p:cNvSpPr txBox="1"/>
          <p:nvPr/>
        </p:nvSpPr>
        <p:spPr>
          <a:xfrm>
            <a:off x="8094233" y="2118181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213</a:t>
            </a:r>
            <a:endParaRPr lang="en-US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03EDE-1D52-1C40-9667-D912361DDF23}"/>
              </a:ext>
            </a:extLst>
          </p:cNvPr>
          <p:cNvSpPr txBox="1"/>
          <p:nvPr/>
        </p:nvSpPr>
        <p:spPr>
          <a:xfrm>
            <a:off x="8063486" y="355630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232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27335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4A4573F-9401-2145-AB63-3248F42AB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580640"/>
            <a:ext cx="3495040" cy="218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D121ED-A2D1-204A-9B52-EBAB041D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859" y="1951990"/>
            <a:ext cx="2753591" cy="181737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2D4778-7B03-E34E-98A7-C272544ECC89}"/>
              </a:ext>
            </a:extLst>
          </p:cNvPr>
          <p:cNvCxnSpPr>
            <a:cxnSpLocks/>
          </p:cNvCxnSpPr>
          <p:nvPr/>
        </p:nvCxnSpPr>
        <p:spPr>
          <a:xfrm flipV="1">
            <a:off x="2814320" y="1951990"/>
            <a:ext cx="4066539" cy="13703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C5A81E-0065-2A40-93F9-3AE9590E238F}"/>
              </a:ext>
            </a:extLst>
          </p:cNvPr>
          <p:cNvCxnSpPr>
            <a:cxnSpLocks/>
          </p:cNvCxnSpPr>
          <p:nvPr/>
        </p:nvCxnSpPr>
        <p:spPr>
          <a:xfrm>
            <a:off x="2804160" y="3374707"/>
            <a:ext cx="4076699" cy="3946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849CA3D-0F9F-1F49-AC88-8E153C8F2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154" y="4099560"/>
            <a:ext cx="2159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1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8B05D26-3795-164F-9042-266BE2FBD6F5}"/>
              </a:ext>
            </a:extLst>
          </p:cNvPr>
          <p:cNvGrpSpPr/>
          <p:nvPr/>
        </p:nvGrpSpPr>
        <p:grpSpPr>
          <a:xfrm>
            <a:off x="3970250" y="2459186"/>
            <a:ext cx="7434350" cy="2232660"/>
            <a:chOff x="5030469" y="2683510"/>
            <a:chExt cx="2217423" cy="22326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F1B023-716A-C94E-A7D5-3524969BA496}"/>
                </a:ext>
              </a:extLst>
            </p:cNvPr>
            <p:cNvSpPr/>
            <p:nvPr/>
          </p:nvSpPr>
          <p:spPr>
            <a:xfrm>
              <a:off x="5030469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F9B9AE1-7910-9448-99C4-470899CF76EC}"/>
                </a:ext>
              </a:extLst>
            </p:cNvPr>
            <p:cNvSpPr/>
            <p:nvPr/>
          </p:nvSpPr>
          <p:spPr>
            <a:xfrm>
              <a:off x="5769610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2C1558-5440-AE4F-8DB4-C3F0AF9E8D13}"/>
                </a:ext>
              </a:extLst>
            </p:cNvPr>
            <p:cNvSpPr/>
            <p:nvPr/>
          </p:nvSpPr>
          <p:spPr>
            <a:xfrm>
              <a:off x="6508751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56498B5-0F00-AE4B-9183-FCE52A31497A}"/>
                </a:ext>
              </a:extLst>
            </p:cNvPr>
            <p:cNvSpPr/>
            <p:nvPr/>
          </p:nvSpPr>
          <p:spPr>
            <a:xfrm>
              <a:off x="5030469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5F45E7-DED4-6E4B-BD52-3071088211C7}"/>
                </a:ext>
              </a:extLst>
            </p:cNvPr>
            <p:cNvSpPr/>
            <p:nvPr/>
          </p:nvSpPr>
          <p:spPr>
            <a:xfrm>
              <a:off x="5769610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6008E5D-2D96-4246-88A8-5C524119D9C1}"/>
                </a:ext>
              </a:extLst>
            </p:cNvPr>
            <p:cNvSpPr/>
            <p:nvPr/>
          </p:nvSpPr>
          <p:spPr>
            <a:xfrm>
              <a:off x="6508751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8507806-5F2A-174F-8EDE-3A92F659297F}"/>
                </a:ext>
              </a:extLst>
            </p:cNvPr>
            <p:cNvSpPr/>
            <p:nvPr/>
          </p:nvSpPr>
          <p:spPr>
            <a:xfrm>
              <a:off x="5030469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99DEF13-BB1B-E149-AF05-ED769658B228}"/>
                </a:ext>
              </a:extLst>
            </p:cNvPr>
            <p:cNvSpPr/>
            <p:nvPr/>
          </p:nvSpPr>
          <p:spPr>
            <a:xfrm>
              <a:off x="5769610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E072494-9CFD-714C-A52A-C4CB9FB132C0}"/>
                </a:ext>
              </a:extLst>
            </p:cNvPr>
            <p:cNvSpPr/>
            <p:nvPr/>
          </p:nvSpPr>
          <p:spPr>
            <a:xfrm>
              <a:off x="6508751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A046B54-92DE-C541-B864-8330A25495C1}"/>
              </a:ext>
            </a:extLst>
          </p:cNvPr>
          <p:cNvSpPr txBox="1"/>
          <p:nvPr/>
        </p:nvSpPr>
        <p:spPr>
          <a:xfrm>
            <a:off x="3964912" y="2520950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075B3C-7629-AB46-8430-F0AD03E307BD}"/>
              </a:ext>
            </a:extLst>
          </p:cNvPr>
          <p:cNvSpPr txBox="1"/>
          <p:nvPr/>
        </p:nvSpPr>
        <p:spPr>
          <a:xfrm>
            <a:off x="3964912" y="3215471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CA40E5-FF68-BE4C-BAFC-12F6E60C2713}"/>
              </a:ext>
            </a:extLst>
          </p:cNvPr>
          <p:cNvSpPr txBox="1"/>
          <p:nvPr/>
        </p:nvSpPr>
        <p:spPr>
          <a:xfrm>
            <a:off x="3964912" y="399698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95D667-8F8F-8A4F-B3D7-F1774D8D1DD5}"/>
              </a:ext>
            </a:extLst>
          </p:cNvPr>
          <p:cNvSpPr txBox="1"/>
          <p:nvPr/>
        </p:nvSpPr>
        <p:spPr>
          <a:xfrm>
            <a:off x="6453705" y="3233568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13C96-C8CB-B347-A9C2-BFBB8890C5DC}"/>
              </a:ext>
            </a:extLst>
          </p:cNvPr>
          <p:cNvSpPr txBox="1"/>
          <p:nvPr/>
        </p:nvSpPr>
        <p:spPr>
          <a:xfrm>
            <a:off x="6453705" y="398682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509ED1-ABBB-414C-BBE4-7488728E9F26}"/>
              </a:ext>
            </a:extLst>
          </p:cNvPr>
          <p:cNvSpPr txBox="1"/>
          <p:nvPr/>
        </p:nvSpPr>
        <p:spPr>
          <a:xfrm>
            <a:off x="8926483" y="3240702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A3C579-F3ED-E640-B267-2588BBC0451B}"/>
              </a:ext>
            </a:extLst>
          </p:cNvPr>
          <p:cNvSpPr txBox="1"/>
          <p:nvPr/>
        </p:nvSpPr>
        <p:spPr>
          <a:xfrm>
            <a:off x="8926483" y="3996183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082E9BF-3655-7C4D-9494-82C8090BDD20}"/>
              </a:ext>
            </a:extLst>
          </p:cNvPr>
          <p:cNvSpPr txBox="1"/>
          <p:nvPr/>
        </p:nvSpPr>
        <p:spPr>
          <a:xfrm>
            <a:off x="6777560" y="251045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85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92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68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27D35D-BF94-2144-BB5C-4381C7863FEC}"/>
              </a:ext>
            </a:extLst>
          </p:cNvPr>
          <p:cNvSpPr txBox="1"/>
          <p:nvPr/>
        </p:nvSpPr>
        <p:spPr>
          <a:xfrm>
            <a:off x="9255677" y="2494577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40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70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1315986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</TotalTime>
  <Words>1288</Words>
  <Application>Microsoft Macintosh PowerPoint</Application>
  <PresentationFormat>Widescreen</PresentationFormat>
  <Paragraphs>1001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images can be described with five dimensions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Mellert</dc:creator>
  <cp:lastModifiedBy>Dave Mellert</cp:lastModifiedBy>
  <cp:revision>80</cp:revision>
  <dcterms:created xsi:type="dcterms:W3CDTF">2018-11-29T21:33:46Z</dcterms:created>
  <dcterms:modified xsi:type="dcterms:W3CDTF">2020-03-23T17:52:27Z</dcterms:modified>
</cp:coreProperties>
</file>

<file path=docProps/thumbnail.jpeg>
</file>